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E5EF-9CD5-430E-A64D-29A1B8FB7170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51F4-55C2-4151-876E-673468DC2E2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E5EF-9CD5-430E-A64D-29A1B8FB7170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51F4-55C2-4151-876E-673468DC2E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E5EF-9CD5-430E-A64D-29A1B8FB7170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51F4-55C2-4151-876E-673468DC2E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E5EF-9CD5-430E-A64D-29A1B8FB7170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51F4-55C2-4151-876E-673468DC2E2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E5EF-9CD5-430E-A64D-29A1B8FB7170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51F4-55C2-4151-876E-673468DC2E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E5EF-9CD5-430E-A64D-29A1B8FB7170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51F4-55C2-4151-876E-673468DC2E2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E5EF-9CD5-430E-A64D-29A1B8FB7170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51F4-55C2-4151-876E-673468DC2E2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E5EF-9CD5-430E-A64D-29A1B8FB7170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51F4-55C2-4151-876E-673468DC2E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E5EF-9CD5-430E-A64D-29A1B8FB7170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51F4-55C2-4151-876E-673468DC2E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E5EF-9CD5-430E-A64D-29A1B8FB7170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51F4-55C2-4151-876E-673468DC2E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E5EF-9CD5-430E-A64D-29A1B8FB7170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C51F4-55C2-4151-876E-673468DC2E2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8EE5EF-9CD5-430E-A64D-29A1B8FB7170}" type="datetimeFigureOut">
              <a:rPr lang="en-US" smtClean="0"/>
              <a:t>3/19/2018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05C51F4-55C2-4151-876E-673468DC2E2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mailto:tzgeorgiev@uni-ruse.b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050" y="1736997"/>
            <a:ext cx="8343900" cy="3382690"/>
          </a:xfrm>
        </p:spPr>
        <p:txBody>
          <a:bodyPr anchor="ctr">
            <a:normAutofit/>
          </a:bodyPr>
          <a:lstStyle/>
          <a:p>
            <a:pPr marL="182880" indent="0">
              <a:buNone/>
            </a:pPr>
            <a:r>
              <a:rPr lang="ru-RU" sz="4800" b="1" i="1" dirty="0">
                <a:solidFill>
                  <a:srgbClr val="002060"/>
                </a:solidFill>
              </a:rPr>
              <a:t>Кръгла маса </a:t>
            </a:r>
            <a:r>
              <a:rPr lang="en-US" sz="4800" b="1" i="1" dirty="0" smtClean="0">
                <a:solidFill>
                  <a:srgbClr val="002060"/>
                </a:solidFill>
              </a:rPr>
              <a:t/>
            </a:r>
            <a:br>
              <a:rPr lang="en-US" sz="4800" b="1" i="1" dirty="0" smtClean="0">
                <a:solidFill>
                  <a:srgbClr val="002060"/>
                </a:solidFill>
              </a:rPr>
            </a:br>
            <a:r>
              <a:rPr lang="ru-RU" sz="4800" b="1" i="1" dirty="0" smtClean="0">
                <a:solidFill>
                  <a:srgbClr val="002060"/>
                </a:solidFill>
              </a:rPr>
              <a:t>"</a:t>
            </a:r>
            <a:r>
              <a:rPr lang="ru-RU" sz="4800" b="1" i="1" dirty="0">
                <a:solidFill>
                  <a:srgbClr val="002060"/>
                </a:solidFill>
              </a:rPr>
              <a:t>Управление на риска на организационно ниво"</a:t>
            </a:r>
            <a:endParaRPr lang="en-US" sz="4800" b="1" i="1" dirty="0">
              <a:solidFill>
                <a:srgbClr val="002060"/>
              </a:solidFill>
            </a:endParaRPr>
          </a:p>
        </p:txBody>
      </p:sp>
      <p:pic>
        <p:nvPicPr>
          <p:cNvPr id="4" name="Picture 2" descr="&amp;Rcy;&amp;iecy;&amp;zcy;&amp;ucy;&amp;lcy;&amp;tcy;&amp;acy;&amp;tcy; &amp;scy; &amp;icy;&amp;zcy;&amp;ocy;&amp;bcy;&amp;rcy;&amp;acy;&amp;zhcy;&amp;iecy;&amp;ncy;&amp;icy;&amp;iecy; &amp;zcy;&amp;acy; &amp;rcy;&amp;ucy;&amp;scy;&amp;iecy;&amp;ncy;&amp;scy;&amp;kcy;&amp;icy; &amp;ucy;&amp;ncy;&amp;icy;&amp;vcy;&amp;iecy;&amp;rcy;&amp;scy;&amp;icy;&amp;tcy;&amp;iecy;&amp;tcy; &amp;lcy;&amp;ocy;&amp;gcy;&amp;ocy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983" y="809"/>
            <a:ext cx="826367" cy="91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&amp;Rcy;&amp;iecy;&amp;zcy;&amp;ucy;&amp;lcy;&amp;tcy;&amp;acy;&amp;tcy; &amp;scy; &amp;icy;&amp;zcy;&amp;ocy;&amp;bcy;&amp;rcy;&amp;acy;&amp;zhcy;&amp;iecy;&amp;ncy;&amp;icy;&amp;iecy; &amp;zcy;&amp;acy; eoq 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0002" y="1067871"/>
            <a:ext cx="2353998" cy="847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50" y="312264"/>
            <a:ext cx="1463555" cy="11566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/>
          <a:srcRect/>
          <a:stretch/>
        </p:blipFill>
        <p:spPr>
          <a:xfrm>
            <a:off x="5352921" y="1051438"/>
            <a:ext cx="1373645" cy="862430"/>
          </a:xfrm>
          <a:prstGeom prst="ellipse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602" y="0"/>
            <a:ext cx="2841341" cy="957801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939625" y="4933788"/>
            <a:ext cx="5532737" cy="193018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ru-RU" sz="1800" b="1" i="1" dirty="0" smtClean="0">
                <a:solidFill>
                  <a:srgbClr val="002060"/>
                </a:solidFill>
              </a:rPr>
              <a:t>Представяне</a:t>
            </a:r>
            <a:r>
              <a:rPr lang="bg-BG" sz="1800" b="1" i="1" dirty="0" smtClean="0">
                <a:solidFill>
                  <a:srgbClr val="002060"/>
                </a:solidFill>
              </a:rPr>
              <a:t> </a:t>
            </a:r>
            <a:r>
              <a:rPr lang="ru-RU" sz="1800" b="1" i="1" dirty="0" smtClean="0">
                <a:solidFill>
                  <a:srgbClr val="002060"/>
                </a:solidFill>
              </a:rPr>
              <a:t>ще </a:t>
            </a:r>
            <a:r>
              <a:rPr lang="ru-RU" sz="1800" b="1" i="1" dirty="0">
                <a:solidFill>
                  <a:srgbClr val="002060"/>
                </a:solidFill>
              </a:rPr>
              <a:t>направят преподавателите от Университета в Антверпен, Белгия- </a:t>
            </a:r>
            <a:endParaRPr lang="en-US" sz="1800" b="1" i="1" dirty="0" smtClean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</a:pPr>
            <a:r>
              <a:rPr lang="ru-RU" sz="1800" b="1" i="1" dirty="0" smtClean="0">
                <a:solidFill>
                  <a:srgbClr val="002060"/>
                </a:solidFill>
              </a:rPr>
              <a:t>Емиел </a:t>
            </a:r>
            <a:r>
              <a:rPr lang="ru-RU" sz="1800" b="1" i="1" dirty="0">
                <a:solidFill>
                  <a:srgbClr val="002060"/>
                </a:solidFill>
              </a:rPr>
              <a:t>Биллиет и Ервин Смет.</a:t>
            </a:r>
            <a:endParaRPr lang="en-US" sz="1800" b="1" i="1" dirty="0" smtClean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</a:pPr>
            <a:r>
              <a:rPr lang="bg-BG" sz="1800" b="1" i="1" dirty="0" smtClean="0">
                <a:solidFill>
                  <a:srgbClr val="002060"/>
                </a:solidFill>
              </a:rPr>
              <a:t>Заповядайте </a:t>
            </a:r>
            <a:r>
              <a:rPr lang="bg-BG" sz="1800" b="1" i="1" dirty="0" smtClean="0">
                <a:solidFill>
                  <a:srgbClr val="002060"/>
                </a:solidFill>
              </a:rPr>
              <a:t>в </a:t>
            </a:r>
            <a:r>
              <a:rPr lang="bg-BG" sz="1800" b="1" i="1" dirty="0" smtClean="0">
                <a:solidFill>
                  <a:srgbClr val="002060"/>
                </a:solidFill>
              </a:rPr>
              <a:t>Русенски университет „Ангел Кънчев“ </a:t>
            </a:r>
            <a:endParaRPr lang="en-US" sz="1800" b="1" i="1" dirty="0" smtClean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</a:pPr>
            <a:r>
              <a:rPr lang="bg-BG" sz="1800" b="1" i="1" dirty="0" smtClean="0">
                <a:solidFill>
                  <a:srgbClr val="002060"/>
                </a:solidFill>
              </a:rPr>
              <a:t>На </a:t>
            </a:r>
            <a:r>
              <a:rPr lang="en-US" sz="1800" b="1" i="1" dirty="0" smtClean="0">
                <a:solidFill>
                  <a:srgbClr val="002060"/>
                </a:solidFill>
              </a:rPr>
              <a:t>27.03.2018 </a:t>
            </a:r>
            <a:r>
              <a:rPr lang="en-US" sz="1800" b="1" i="1" dirty="0" smtClean="0">
                <a:solidFill>
                  <a:srgbClr val="002060"/>
                </a:solidFill>
              </a:rPr>
              <a:t>@ 13:00 </a:t>
            </a:r>
            <a:r>
              <a:rPr lang="bg-BG" sz="1800" b="1" i="1" dirty="0" smtClean="0">
                <a:solidFill>
                  <a:srgbClr val="002060"/>
                </a:solidFill>
              </a:rPr>
              <a:t>часа</a:t>
            </a:r>
            <a:endParaRPr lang="en-US" sz="1800" b="1" i="1" dirty="0" smtClean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</a:pPr>
            <a:r>
              <a:rPr lang="bg-BG" sz="1800" b="1" i="1" dirty="0" smtClean="0">
                <a:solidFill>
                  <a:srgbClr val="002060"/>
                </a:solidFill>
              </a:rPr>
              <a:t>Корпус </a:t>
            </a:r>
            <a:r>
              <a:rPr lang="en-US" sz="1800" b="1" i="1" dirty="0" smtClean="0">
                <a:solidFill>
                  <a:srgbClr val="002060"/>
                </a:solidFill>
              </a:rPr>
              <a:t>1</a:t>
            </a:r>
            <a:r>
              <a:rPr lang="bg-BG" sz="1800" b="1" i="1" dirty="0" smtClean="0">
                <a:solidFill>
                  <a:srgbClr val="002060"/>
                </a:solidFill>
              </a:rPr>
              <a:t> – зала </a:t>
            </a:r>
            <a:r>
              <a:rPr lang="en-US" sz="1800" b="1" i="1" dirty="0" smtClean="0">
                <a:solidFill>
                  <a:srgbClr val="002060"/>
                </a:solidFill>
              </a:rPr>
              <a:t>322 (1.322)</a:t>
            </a:r>
            <a:endParaRPr lang="en-US" sz="18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364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41689" y="483931"/>
            <a:ext cx="72299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rgbClr val="002060"/>
                </a:solidFill>
              </a:rPr>
              <a:t>Тотално</a:t>
            </a:r>
            <a:r>
              <a:rPr lang="ru-RU" sz="2400" b="1" dirty="0">
                <a:solidFill>
                  <a:srgbClr val="002060"/>
                </a:solidFill>
              </a:rPr>
              <a:t> управление на </a:t>
            </a:r>
            <a:r>
              <a:rPr lang="ru-RU" sz="2400" b="1" dirty="0" err="1">
                <a:solidFill>
                  <a:srgbClr val="002060"/>
                </a:solidFill>
              </a:rPr>
              <a:t>качеството</a:t>
            </a:r>
            <a:r>
              <a:rPr lang="ru-RU" sz="2400" b="1" dirty="0">
                <a:solidFill>
                  <a:srgbClr val="002060"/>
                </a:solidFill>
              </a:rPr>
              <a:t>. Управление на риска. SWOT Анализ.</a:t>
            </a:r>
          </a:p>
          <a:p>
            <a:pPr algn="ctr"/>
            <a:r>
              <a:rPr lang="ru-RU" sz="2400" i="1" dirty="0">
                <a:solidFill>
                  <a:srgbClr val="002060"/>
                </a:solidFill>
              </a:rPr>
              <a:t>Емиел Биллиет и Ервин Смет, </a:t>
            </a:r>
            <a:endParaRPr lang="ru-RU" sz="2400" i="1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i="1" dirty="0" smtClean="0">
                <a:solidFill>
                  <a:srgbClr val="002060"/>
                </a:solidFill>
              </a:rPr>
              <a:t>Университет </a:t>
            </a:r>
            <a:r>
              <a:rPr lang="ru-RU" sz="2400" i="1" dirty="0">
                <a:solidFill>
                  <a:srgbClr val="002060"/>
                </a:solidFill>
              </a:rPr>
              <a:t>в Антверпен, Белгия</a:t>
            </a:r>
          </a:p>
          <a:p>
            <a:pPr algn="ctr"/>
            <a:endParaRPr lang="ru-RU" sz="2400" dirty="0" smtClean="0">
              <a:solidFill>
                <a:srgbClr val="002060"/>
              </a:solidFill>
            </a:endParaRPr>
          </a:p>
        </p:txBody>
      </p:sp>
      <p:pic>
        <p:nvPicPr>
          <p:cNvPr id="2" name="Картина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94" t="13944" r="16336"/>
          <a:stretch/>
        </p:blipFill>
        <p:spPr>
          <a:xfrm>
            <a:off x="347238" y="2259330"/>
            <a:ext cx="4209431" cy="39738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875" y="2422923"/>
            <a:ext cx="4810125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233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0765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Новости в ISO / IEC 31010: 2018 </a:t>
            </a:r>
            <a:r>
              <a:rPr lang="ru-RU" sz="2400" b="1" dirty="0" smtClean="0">
                <a:solidFill>
                  <a:srgbClr val="002060"/>
                </a:solidFill>
              </a:rPr>
              <a:t>–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По-актуален </a:t>
            </a:r>
            <a:r>
              <a:rPr lang="ru-RU" sz="2400" b="1" dirty="0">
                <a:solidFill>
                  <a:srgbClr val="002060"/>
                </a:solidFill>
              </a:rPr>
              <a:t>и пълен </a:t>
            </a:r>
            <a:r>
              <a:rPr lang="ru-RU" sz="2400" b="1" dirty="0">
                <a:solidFill>
                  <a:srgbClr val="002060"/>
                </a:solidFill>
              </a:rPr>
              <a:t>арсенал за оценка на риска.                                        </a:t>
            </a:r>
          </a:p>
          <a:p>
            <a:pPr algn="ctr"/>
            <a:r>
              <a:rPr lang="ru-RU" sz="2400" i="1" dirty="0" err="1">
                <a:solidFill>
                  <a:srgbClr val="002060"/>
                </a:solidFill>
              </a:rPr>
              <a:t>инж</a:t>
            </a:r>
            <a:r>
              <a:rPr lang="ru-RU" sz="2400" i="1" dirty="0">
                <a:solidFill>
                  <a:srgbClr val="002060"/>
                </a:solidFill>
              </a:rPr>
              <a:t>. Нина Димитрова, докторант </a:t>
            </a:r>
            <a:r>
              <a:rPr lang="ru-RU" sz="2400" i="1" dirty="0" err="1">
                <a:solidFill>
                  <a:srgbClr val="002060"/>
                </a:solidFill>
              </a:rPr>
              <a:t>към</a:t>
            </a:r>
            <a:r>
              <a:rPr lang="ru-RU" sz="2400" i="1" dirty="0">
                <a:solidFill>
                  <a:srgbClr val="002060"/>
                </a:solidFill>
              </a:rPr>
              <a:t> </a:t>
            </a:r>
            <a:r>
              <a:rPr lang="ru-RU" sz="2400" i="1" dirty="0">
                <a:solidFill>
                  <a:srgbClr val="002060"/>
                </a:solidFill>
              </a:rPr>
              <a:t>кат. ТММРМ</a:t>
            </a:r>
            <a:r>
              <a:rPr lang="ru-RU" sz="2400" i="1" dirty="0">
                <a:solidFill>
                  <a:srgbClr val="002060"/>
                </a:solidFill>
              </a:rPr>
              <a:t>, МТФ</a:t>
            </a:r>
          </a:p>
        </p:txBody>
      </p:sp>
      <p:sp>
        <p:nvSpPr>
          <p:cNvPr id="6" name="Текстово поле 5"/>
          <p:cNvSpPr txBox="1"/>
          <p:nvPr/>
        </p:nvSpPr>
        <p:spPr>
          <a:xfrm>
            <a:off x="342900" y="1455420"/>
            <a:ext cx="5425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 smtClean="0"/>
              <a:t>Какво ново?</a:t>
            </a:r>
          </a:p>
          <a:p>
            <a:r>
              <a:rPr lang="bg-BG" sz="2400" dirty="0"/>
              <a:t> </a:t>
            </a:r>
            <a:r>
              <a:rPr lang="bg-BG" sz="2400" dirty="0" smtClean="0"/>
              <a:t>- Използвани методи от </a:t>
            </a:r>
            <a:r>
              <a:rPr lang="en-US" sz="2400" dirty="0" smtClean="0"/>
              <a:t>ISO 31000</a:t>
            </a:r>
            <a:r>
              <a:rPr lang="bg-BG" sz="2400" dirty="0" smtClean="0"/>
              <a:t>;</a:t>
            </a:r>
          </a:p>
          <a:p>
            <a:r>
              <a:rPr lang="bg-BG" sz="2400" dirty="0"/>
              <a:t> </a:t>
            </a:r>
            <a:r>
              <a:rPr lang="bg-BG" sz="2400" dirty="0" smtClean="0"/>
              <a:t>- Нововъведения в </a:t>
            </a:r>
            <a:r>
              <a:rPr lang="en-US" sz="2400" dirty="0" smtClean="0"/>
              <a:t>ISO 31010.</a:t>
            </a:r>
            <a:endParaRPr lang="bg-BG" sz="2400" dirty="0"/>
          </a:p>
        </p:txBody>
      </p:sp>
      <p:pic>
        <p:nvPicPr>
          <p:cNvPr id="10" name="Picture 2" descr="&amp;Rcy;&amp;iecy;&amp;zcy;&amp;ucy;&amp;lcy;&amp;tcy;&amp;acy;&amp;tcy; &amp;scy; &amp;icy;&amp;zcy;&amp;ocy;&amp;bcy;&amp;rcy;&amp;acy;&amp;zhcy;&amp;iecy;&amp;ncy;&amp;icy;&amp;iecy; &amp;zcy;&amp;acy; &amp;rcy;&amp;ucy;&amp;scy;&amp;iecy;&amp;ncy;&amp;scy;&amp;kcy;&amp;icy; &amp;ucy;&amp;ncy;&amp;icy;&amp;vcy;&amp;iecy;&amp;rcy;&amp;scy;&amp;icy;&amp;tcy;&amp;iecy;&amp;tcy; &amp;lcy;&amp;ocy;&amp;gcy;&amp;ocy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894" y="1596615"/>
            <a:ext cx="826367" cy="91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57500"/>
            <a:ext cx="7620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502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03638" y="1895705"/>
            <a:ext cx="4784724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</a:rPr>
              <a:t>Координатор </a:t>
            </a:r>
            <a:r>
              <a:rPr lang="ru-RU" dirty="0">
                <a:solidFill>
                  <a:srgbClr val="002060"/>
                </a:solidFill>
              </a:rPr>
              <a:t>на магистърския курс по </a:t>
            </a:r>
          </a:p>
          <a:p>
            <a:pPr algn="just"/>
            <a:r>
              <a:rPr lang="ru-RU" dirty="0">
                <a:solidFill>
                  <a:srgbClr val="002060"/>
                </a:solidFill>
              </a:rPr>
              <a:t>„Управление </a:t>
            </a:r>
            <a:r>
              <a:rPr lang="ru-RU" dirty="0" smtClean="0">
                <a:solidFill>
                  <a:srgbClr val="002060"/>
                </a:solidFill>
              </a:rPr>
              <a:t>на </a:t>
            </a:r>
            <a:r>
              <a:rPr lang="ru-RU" dirty="0">
                <a:solidFill>
                  <a:srgbClr val="002060"/>
                </a:solidFill>
              </a:rPr>
              <a:t>качеството“ към </a:t>
            </a:r>
            <a:endParaRPr lang="ru-RU" dirty="0" smtClean="0">
              <a:solidFill>
                <a:srgbClr val="002060"/>
              </a:solidFill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Русенски </a:t>
            </a:r>
            <a:r>
              <a:rPr lang="ru-RU" dirty="0">
                <a:solidFill>
                  <a:srgbClr val="002060"/>
                </a:solidFill>
              </a:rPr>
              <a:t>университет „А. </a:t>
            </a:r>
            <a:r>
              <a:rPr lang="ru-RU" dirty="0" err="1">
                <a:solidFill>
                  <a:srgbClr val="002060"/>
                </a:solidFill>
              </a:rPr>
              <a:t>Кънчев</a:t>
            </a:r>
            <a:r>
              <a:rPr lang="ru-RU" dirty="0">
                <a:solidFill>
                  <a:srgbClr val="002060"/>
                </a:solidFill>
              </a:rPr>
              <a:t>“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МТФ</a:t>
            </a:r>
            <a:r>
              <a:rPr lang="ru-RU" dirty="0">
                <a:solidFill>
                  <a:srgbClr val="002060"/>
                </a:solidFill>
              </a:rPr>
              <a:t>, кат. </a:t>
            </a:r>
            <a:r>
              <a:rPr lang="ru-RU" dirty="0" smtClean="0">
                <a:solidFill>
                  <a:srgbClr val="002060"/>
                </a:solidFill>
              </a:rPr>
              <a:t>ТММРМ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e-</a:t>
            </a:r>
            <a:r>
              <a:rPr lang="ru-RU" dirty="0" err="1" smtClean="0">
                <a:solidFill>
                  <a:srgbClr val="002060"/>
                </a:solidFill>
              </a:rPr>
              <a:t>mail</a:t>
            </a:r>
            <a:r>
              <a:rPr lang="ru-RU" dirty="0" smtClean="0">
                <a:solidFill>
                  <a:srgbClr val="002060"/>
                </a:solidFill>
              </a:rPr>
              <a:t>: </a:t>
            </a:r>
            <a:r>
              <a:rPr lang="en-US" dirty="0" smtClean="0">
                <a:solidFill>
                  <a:srgbClr val="002060"/>
                </a:solidFill>
                <a:hlinkClick r:id="rId2"/>
              </a:rPr>
              <a:t>tzgeorgiev@uni-ruse.bg</a:t>
            </a:r>
            <a:r>
              <a:rPr lang="bg-BG" dirty="0" smtClean="0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</a:endParaRPr>
          </a:p>
          <a:p>
            <a:pPr algn="just"/>
            <a:r>
              <a:rPr lang="ru-RU" dirty="0" err="1" smtClean="0">
                <a:solidFill>
                  <a:srgbClr val="002060"/>
                </a:solidFill>
              </a:rPr>
              <a:t>Сл.тел</a:t>
            </a:r>
            <a:r>
              <a:rPr lang="ru-RU" dirty="0">
                <a:solidFill>
                  <a:srgbClr val="002060"/>
                </a:solidFill>
              </a:rPr>
              <a:t>.: 082/888-493</a:t>
            </a:r>
          </a:p>
          <a:p>
            <a:pPr algn="just"/>
            <a:r>
              <a:rPr lang="ru-RU" dirty="0">
                <a:solidFill>
                  <a:srgbClr val="002060"/>
                </a:solidFill>
              </a:rPr>
              <a:t>Сл. моб. тел.: 0888/067223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" y="34854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Рискът </a:t>
            </a:r>
            <a:r>
              <a:rPr lang="ru-RU" sz="2400" b="1" dirty="0">
                <a:solidFill>
                  <a:srgbClr val="002060"/>
                </a:solidFill>
              </a:rPr>
              <a:t>като елемент от 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интегрираните </a:t>
            </a:r>
            <a:r>
              <a:rPr lang="ru-RU" sz="2400" b="1" dirty="0">
                <a:solidFill>
                  <a:srgbClr val="002060"/>
                </a:solidFill>
              </a:rPr>
              <a:t>системи за </a:t>
            </a:r>
            <a:r>
              <a:rPr lang="ru-RU" sz="2400" b="1" dirty="0" smtClean="0">
                <a:solidFill>
                  <a:srgbClr val="002060"/>
                </a:solidFill>
              </a:rPr>
              <a:t>управление</a:t>
            </a:r>
            <a:endParaRPr lang="ru-RU" sz="2400" b="1" dirty="0">
              <a:solidFill>
                <a:srgbClr val="002060"/>
              </a:solidFill>
            </a:endParaRPr>
          </a:p>
          <a:p>
            <a:pPr algn="ctr"/>
            <a:r>
              <a:rPr lang="ru-RU" sz="2400" i="1" dirty="0">
                <a:solidFill>
                  <a:srgbClr val="002060"/>
                </a:solidFill>
              </a:rPr>
              <a:t>гл. ас. д-р Цветелин </a:t>
            </a:r>
            <a:r>
              <a:rPr lang="ru-RU" sz="2400" i="1" dirty="0">
                <a:solidFill>
                  <a:srgbClr val="002060"/>
                </a:solidFill>
              </a:rPr>
              <a:t>Георгиев</a:t>
            </a:r>
            <a:endParaRPr lang="ru-RU" sz="2400" i="1" dirty="0">
              <a:solidFill>
                <a:srgbClr val="002060"/>
              </a:solidFill>
            </a:endParaRPr>
          </a:p>
        </p:txBody>
      </p:sp>
      <p:pic>
        <p:nvPicPr>
          <p:cNvPr id="3076" name="Picture 4" descr="&amp;Rcy;&amp;iecy;&amp;zcy;&amp;ucy;&amp;lcy;&amp;tcy;&amp;acy;&amp;tcy; &amp;scy; &amp;icy;&amp;zcy;&amp;ocy;&amp;bcy;&amp;rcy;&amp;acy;&amp;zhcy;&amp;iecy;&amp;ncy;&amp;icy;&amp;iecy; &amp;zcy;&amp;acy; audit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00" y="4410000"/>
            <a:ext cx="2448000" cy="24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Картина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927" y="1895705"/>
            <a:ext cx="3457575" cy="46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604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050" y="3722616"/>
            <a:ext cx="8343900" cy="3135384"/>
          </a:xfrm>
        </p:spPr>
        <p:txBody>
          <a:bodyPr anchor="ctr"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182880" indent="0" algn="ctr">
              <a:buNone/>
            </a:pPr>
            <a:r>
              <a:rPr lang="ru-RU" sz="4800" i="1" dirty="0">
                <a:ln/>
                <a:solidFill>
                  <a:schemeClr val="accent3"/>
                </a:solidFill>
                <a:effectLst/>
              </a:rPr>
              <a:t>Кръгла маса </a:t>
            </a:r>
            <a:r>
              <a:rPr lang="en-US" sz="4800" i="1" dirty="0" smtClean="0">
                <a:ln/>
                <a:solidFill>
                  <a:schemeClr val="accent3"/>
                </a:solidFill>
                <a:effectLst/>
              </a:rPr>
              <a:t/>
            </a:r>
            <a:br>
              <a:rPr lang="en-US" sz="4800" i="1" dirty="0" smtClean="0">
                <a:ln/>
                <a:solidFill>
                  <a:schemeClr val="accent3"/>
                </a:solidFill>
                <a:effectLst/>
              </a:rPr>
            </a:br>
            <a:r>
              <a:rPr lang="ru-RU" sz="4800" i="1" dirty="0" smtClean="0">
                <a:ln/>
                <a:solidFill>
                  <a:schemeClr val="accent3"/>
                </a:solidFill>
                <a:effectLst/>
              </a:rPr>
              <a:t>"</a:t>
            </a:r>
            <a:r>
              <a:rPr lang="ru-RU" sz="4800" i="1" dirty="0">
                <a:ln/>
                <a:solidFill>
                  <a:schemeClr val="accent3"/>
                </a:solidFill>
                <a:effectLst/>
              </a:rPr>
              <a:t>Управление на риска на организационно ниво"</a:t>
            </a:r>
            <a:endParaRPr lang="en-US" sz="4800" i="1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4" name="Picture 2" descr="&amp;Rcy;&amp;iecy;&amp;zcy;&amp;ucy;&amp;lcy;&amp;tcy;&amp;acy;&amp;tcy; &amp;scy; &amp;icy;&amp;zcy;&amp;ocy;&amp;bcy;&amp;rcy;&amp;acy;&amp;zhcy;&amp;iecy;&amp;ncy;&amp;icy;&amp;iecy; &amp;zcy;&amp;acy; &amp;rcy;&amp;ucy;&amp;scy;&amp;iecy;&amp;ncy;&amp;scy;&amp;kcy;&amp;icy; &amp;ucy;&amp;ncy;&amp;icy;&amp;vcy;&amp;iecy;&amp;rcy;&amp;scy;&amp;icy;&amp;tcy;&amp;iecy;&amp;tcy; &amp;lcy;&amp;ocy;&amp;gcy;&amp;ocy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983" y="809"/>
            <a:ext cx="826367" cy="91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&amp;Rcy;&amp;iecy;&amp;zcy;&amp;ucy;&amp;lcy;&amp;tcy;&amp;acy;&amp;tcy; &amp;scy; &amp;icy;&amp;zcy;&amp;ocy;&amp;bcy;&amp;rcy;&amp;acy;&amp;zhcy;&amp;iecy;&amp;ncy;&amp;icy;&amp;iecy; &amp;zcy;&amp;acy; eoq 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0002" y="1067871"/>
            <a:ext cx="2353998" cy="847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50" y="312264"/>
            <a:ext cx="1463555" cy="11566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/>
          <a:srcRect/>
          <a:stretch/>
        </p:blipFill>
        <p:spPr>
          <a:xfrm>
            <a:off x="5352921" y="1051438"/>
            <a:ext cx="1373645" cy="862430"/>
          </a:xfrm>
          <a:prstGeom prst="ellipse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602" y="0"/>
            <a:ext cx="2841341" cy="957801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785813" y="2476338"/>
            <a:ext cx="7829550" cy="1930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bg-BG" sz="2800" b="1" i="1" dirty="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Русенски университет „Ангел Кънчев“ </a:t>
            </a:r>
            <a:endParaRPr lang="en-US" sz="2800" b="1" i="1" dirty="0">
              <a:solidFill>
                <a:srgbClr val="002060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>
              <a:lnSpc>
                <a:spcPct val="100000"/>
              </a:lnSpc>
            </a:pPr>
            <a:r>
              <a:rPr lang="bg-BG" sz="2800" b="1" i="1" dirty="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На </a:t>
            </a:r>
            <a:r>
              <a:rPr lang="en-US" sz="2800" b="1" i="1" dirty="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27.03.2018 @ 13:00 </a:t>
            </a:r>
            <a:r>
              <a:rPr lang="bg-BG" sz="2800" b="1" i="1" dirty="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часа</a:t>
            </a:r>
            <a:endParaRPr lang="en-US" sz="2800" b="1" i="1" dirty="0">
              <a:solidFill>
                <a:srgbClr val="002060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>
              <a:lnSpc>
                <a:spcPct val="100000"/>
              </a:lnSpc>
            </a:pPr>
            <a:r>
              <a:rPr lang="bg-BG" sz="2800" b="1" i="1" dirty="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Корпус </a:t>
            </a:r>
            <a:r>
              <a:rPr lang="en-US" sz="2800" b="1" i="1" dirty="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1</a:t>
            </a:r>
            <a:r>
              <a:rPr lang="bg-BG" sz="2800" b="1" i="1" dirty="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 – зала </a:t>
            </a:r>
            <a:r>
              <a:rPr lang="en-US" sz="2800" b="1" i="1" dirty="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322 (1.322)</a:t>
            </a:r>
            <a:endParaRPr lang="en-US" sz="2800" b="1" i="1" dirty="0">
              <a:solidFill>
                <a:srgbClr val="002060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74172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опътна струя">
  <a:themeElements>
    <a:clrScheme name="Попътна струя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Попътна струя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опътна струя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254</TotalTime>
  <Words>182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Georgia</vt:lpstr>
      <vt:lpstr>Trebuchet MS</vt:lpstr>
      <vt:lpstr>Попътна струя</vt:lpstr>
      <vt:lpstr>Кръгла маса  "Управление на риска на организационно ниво"</vt:lpstr>
      <vt:lpstr>PowerPoint Presentation</vt:lpstr>
      <vt:lpstr>PowerPoint Presentation</vt:lpstr>
      <vt:lpstr>PowerPoint Presentation</vt:lpstr>
      <vt:lpstr>Кръгла маса  "Управление на риска на организационно ниво"</vt:lpstr>
    </vt:vector>
  </TitlesOfParts>
  <Company>University of Ruse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ruuser</dc:creator>
  <cp:lastModifiedBy>ruuser</cp:lastModifiedBy>
  <cp:revision>28</cp:revision>
  <dcterms:created xsi:type="dcterms:W3CDTF">2016-11-09T07:02:54Z</dcterms:created>
  <dcterms:modified xsi:type="dcterms:W3CDTF">2018-03-19T21:24:30Z</dcterms:modified>
</cp:coreProperties>
</file>